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lang="en-US"/>
          </a:pPr>
          <a:endParaRPr lang="sr-Latn-C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45.71</c:v>
                </c:pt>
                <c:pt idx="1">
                  <c:v>54.290000000000013</c:v>
                </c:pt>
              </c:numCache>
            </c:numRef>
          </c:val>
        </c:ser>
        <c:axId val="58789888"/>
        <c:axId val="58791424"/>
      </c:barChart>
      <c:catAx>
        <c:axId val="587898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sr-Latn-CS"/>
          </a:p>
        </c:txPr>
        <c:crossAx val="58791424"/>
        <c:crosses val="autoZero"/>
        <c:auto val="1"/>
        <c:lblAlgn val="ctr"/>
        <c:lblOffset val="100"/>
      </c:catAx>
      <c:valAx>
        <c:axId val="58791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r-Latn-CS"/>
          </a:p>
        </c:txPr>
        <c:crossAx val="587898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cijelo vrijeme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38.39</c:v>
                </c:pt>
                <c:pt idx="1">
                  <c:v>47.37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oko pola vremena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39.290000000000006</c:v>
                </c:pt>
                <c:pt idx="1">
                  <c:v>27.82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manje od pola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18.75</c:v>
                </c:pt>
                <c:pt idx="1">
                  <c:v>21.8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nisam na Internetu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3.57</c:v>
                </c:pt>
                <c:pt idx="1">
                  <c:v>3.01</c:v>
                </c:pt>
              </c:numCache>
            </c:numRef>
          </c:val>
        </c:ser>
        <c:axId val="60263808"/>
        <c:axId val="60273792"/>
      </c:barChart>
      <c:catAx>
        <c:axId val="60263808"/>
        <c:scaling>
          <c:orientation val="minMax"/>
        </c:scaling>
        <c:axPos val="b"/>
        <c:tickLblPos val="nextTo"/>
        <c:crossAx val="60273792"/>
        <c:crosses val="autoZero"/>
        <c:auto val="1"/>
        <c:lblAlgn val="ctr"/>
        <c:lblOffset val="100"/>
      </c:catAx>
      <c:valAx>
        <c:axId val="60273792"/>
        <c:scaling>
          <c:orientation val="minMax"/>
        </c:scaling>
        <c:axPos val="l"/>
        <c:majorGridlines/>
        <c:numFmt formatCode="General" sourceLinked="1"/>
        <c:tickLblPos val="nextTo"/>
        <c:crossAx val="60263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24.110000000000003</c:v>
                </c:pt>
                <c:pt idx="1">
                  <c:v>23.310000000000002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22.32</c:v>
                </c:pt>
                <c:pt idx="1">
                  <c:v>22.56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PONEKAD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40.18</c:v>
                </c:pt>
                <c:pt idx="1">
                  <c:v>43.61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samo ako sam u kazni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13.39</c:v>
                </c:pt>
                <c:pt idx="1">
                  <c:v>2</c:v>
                </c:pt>
              </c:numCache>
            </c:numRef>
          </c:val>
        </c:ser>
        <c:axId val="60292096"/>
        <c:axId val="60297984"/>
      </c:barChart>
      <c:catAx>
        <c:axId val="60292096"/>
        <c:scaling>
          <c:orientation val="minMax"/>
        </c:scaling>
        <c:axPos val="b"/>
        <c:tickLblPos val="nextTo"/>
        <c:crossAx val="60297984"/>
        <c:crosses val="autoZero"/>
        <c:auto val="1"/>
        <c:lblAlgn val="ctr"/>
        <c:lblOffset val="100"/>
      </c:catAx>
      <c:valAx>
        <c:axId val="60297984"/>
        <c:scaling>
          <c:orientation val="minMax"/>
        </c:scaling>
        <c:axPos val="l"/>
        <c:majorGridlines/>
        <c:numFmt formatCode="General" sourceLinked="1"/>
        <c:tickLblPos val="nextTo"/>
        <c:crossAx val="60292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roditeljima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53.46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ped./def.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3.77</c:v>
                </c:pt>
                <c:pt idx="1">
                  <c:v>4.3499999999999996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razredniku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4.4000000000000004</c:v>
                </c:pt>
                <c:pt idx="1">
                  <c:v>4.3499999999999996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uč. inf.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1.26</c:v>
                </c:pt>
                <c:pt idx="1">
                  <c:v>1.6300000000000001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prijatelju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17.610000000000003</c:v>
                </c:pt>
                <c:pt idx="1">
                  <c:v>21.74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bratu/sestri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12.58</c:v>
                </c:pt>
                <c:pt idx="1">
                  <c:v>14.67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str. sl. - hrabri tel. 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1.0900000000000001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nikome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6.29</c:v>
                </c:pt>
                <c:pt idx="1">
                  <c:v>0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nekom drugom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0.63000000000000012</c:v>
                </c:pt>
                <c:pt idx="1">
                  <c:v>2.17</c:v>
                </c:pt>
              </c:numCache>
            </c:numRef>
          </c:val>
        </c:ser>
        <c:axId val="60398208"/>
        <c:axId val="60408192"/>
      </c:barChart>
      <c:catAx>
        <c:axId val="60398208"/>
        <c:scaling>
          <c:orientation val="minMax"/>
        </c:scaling>
        <c:axPos val="b"/>
        <c:tickLblPos val="nextTo"/>
        <c:crossAx val="60408192"/>
        <c:crosses val="autoZero"/>
        <c:auto val="1"/>
        <c:lblAlgn val="ctr"/>
        <c:lblOffset val="100"/>
      </c:catAx>
      <c:valAx>
        <c:axId val="60408192"/>
        <c:scaling>
          <c:orientation val="minMax"/>
        </c:scaling>
        <c:axPos val="l"/>
        <c:majorGridlines/>
        <c:numFmt formatCode="General" sourceLinked="1"/>
        <c:tickLblPos val="nextTo"/>
        <c:crossAx val="603982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37.839999999999996</c:v>
                </c:pt>
                <c:pt idx="1">
                  <c:v>23.66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50.449999999999996</c:v>
                </c:pt>
                <c:pt idx="1">
                  <c:v>62.6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sjećam se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11.709999999999999</c:v>
                </c:pt>
                <c:pt idx="1">
                  <c:v>13.739999999999998</c:v>
                </c:pt>
              </c:numCache>
            </c:numRef>
          </c:val>
        </c:ser>
        <c:axId val="60454400"/>
        <c:axId val="60455936"/>
      </c:barChart>
      <c:catAx>
        <c:axId val="60454400"/>
        <c:scaling>
          <c:orientation val="minMax"/>
        </c:scaling>
        <c:axPos val="b"/>
        <c:tickLblPos val="nextTo"/>
        <c:crossAx val="60455936"/>
        <c:crosses val="autoZero"/>
        <c:auto val="1"/>
        <c:lblAlgn val="ctr"/>
        <c:lblOffset val="100"/>
      </c:catAx>
      <c:valAx>
        <c:axId val="60455936"/>
        <c:scaling>
          <c:orientation val="minMax"/>
        </c:scaling>
        <c:axPos val="l"/>
        <c:majorGridlines/>
        <c:numFmt formatCode="General" sourceLinked="1"/>
        <c:tickLblPos val="nextTo"/>
        <c:crossAx val="60454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8.0400000000000009</c:v>
                </c:pt>
                <c:pt idx="1">
                  <c:v>7.63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52.68</c:v>
                </c:pt>
                <c:pt idx="1">
                  <c:v>36.64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ne, nisam to radio/radila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39.290000000000006</c:v>
                </c:pt>
                <c:pt idx="1">
                  <c:v>55.730000000000004</c:v>
                </c:pt>
              </c:numCache>
            </c:numRef>
          </c:val>
        </c:ser>
        <c:axId val="60486016"/>
        <c:axId val="60487552"/>
      </c:barChart>
      <c:catAx>
        <c:axId val="60486016"/>
        <c:scaling>
          <c:orientation val="minMax"/>
        </c:scaling>
        <c:axPos val="b"/>
        <c:tickLblPos val="nextTo"/>
        <c:crossAx val="60487552"/>
        <c:crosses val="autoZero"/>
        <c:auto val="1"/>
        <c:lblAlgn val="ctr"/>
        <c:lblOffset val="100"/>
      </c:catAx>
      <c:valAx>
        <c:axId val="60487552"/>
        <c:scaling>
          <c:orientation val="minMax"/>
        </c:scaling>
        <c:axPos val="l"/>
        <c:majorGridlines/>
        <c:numFmt formatCode="General" sourceLinked="1"/>
        <c:tickLblPos val="nextTo"/>
        <c:crossAx val="604860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97.32</c:v>
                </c:pt>
                <c:pt idx="1">
                  <c:v>99.25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2.68</c:v>
                </c:pt>
                <c:pt idx="1">
                  <c:v>0.75000000000000022</c:v>
                </c:pt>
              </c:numCache>
            </c:numRef>
          </c:val>
        </c:ser>
        <c:axId val="58829056"/>
        <c:axId val="58834944"/>
      </c:barChart>
      <c:catAx>
        <c:axId val="5882905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sr-Latn-CS"/>
          </a:p>
        </c:txPr>
        <c:crossAx val="58834944"/>
        <c:crosses val="autoZero"/>
        <c:auto val="1"/>
        <c:lblAlgn val="ctr"/>
        <c:lblOffset val="100"/>
      </c:catAx>
      <c:valAx>
        <c:axId val="58834944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r-Latn-CS"/>
          </a:p>
        </c:txPr>
        <c:crossAx val="588290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fb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34.690000000000005</c:v>
                </c:pt>
                <c:pt idx="1">
                  <c:v>49.08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msn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0.51</c:v>
                </c:pt>
                <c:pt idx="1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online igre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List1!$D$2:$D$3</c:f>
              <c:numCache>
                <c:formatCode>General</c:formatCode>
                <c:ptCount val="2"/>
                <c:pt idx="0">
                  <c:v>14.8</c:v>
                </c:pt>
                <c:pt idx="1">
                  <c:v>7.8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pretraživanje za školu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List1!$E$2:$E$3</c:f>
              <c:numCache>
                <c:formatCode>General</c:formatCode>
                <c:ptCount val="2"/>
                <c:pt idx="0">
                  <c:v>2.5499999999999998</c:v>
                </c:pt>
                <c:pt idx="1">
                  <c:v>5.05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youtube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List1!$F$2:$F$3</c:f>
              <c:numCache>
                <c:formatCode>General</c:formatCode>
                <c:ptCount val="2"/>
                <c:pt idx="0">
                  <c:v>31.630000000000003</c:v>
                </c:pt>
                <c:pt idx="1">
                  <c:v>34.4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nešto drugo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List1!$G$2:$G$3</c:f>
              <c:numCache>
                <c:formatCode>General</c:formatCode>
                <c:ptCount val="2"/>
                <c:pt idx="0">
                  <c:v>15.82</c:v>
                </c:pt>
                <c:pt idx="1">
                  <c:v>3.21</c:v>
                </c:pt>
              </c:numCache>
            </c:numRef>
          </c:val>
        </c:ser>
        <c:axId val="50103808"/>
        <c:axId val="50105344"/>
      </c:barChart>
      <c:catAx>
        <c:axId val="501038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sr-Latn-CS"/>
          </a:p>
        </c:txPr>
        <c:crossAx val="50105344"/>
        <c:crosses val="autoZero"/>
        <c:auto val="1"/>
        <c:lblAlgn val="ctr"/>
        <c:lblOffset val="100"/>
      </c:catAx>
      <c:valAx>
        <c:axId val="50105344"/>
        <c:scaling>
          <c:orientation val="minMax"/>
          <c:max val="5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r-Latn-CS"/>
          </a:p>
        </c:txPr>
        <c:crossAx val="501038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svi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16.22</c:v>
                </c:pt>
                <c:pt idx="1">
                  <c:v>22.73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samo oni kojima ja dozvolim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55.86</c:v>
                </c:pt>
                <c:pt idx="1">
                  <c:v>65.910000000000011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baš me briga, neka čitaju i gledaju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12.61</c:v>
                </c:pt>
                <c:pt idx="1">
                  <c:v>5.3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koristim fb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15.32</c:v>
                </c:pt>
                <c:pt idx="1">
                  <c:v>6.06</c:v>
                </c:pt>
              </c:numCache>
            </c:numRef>
          </c:val>
        </c:ser>
        <c:axId val="68933504"/>
        <c:axId val="68935040"/>
      </c:barChart>
      <c:catAx>
        <c:axId val="68933504"/>
        <c:scaling>
          <c:orientation val="minMax"/>
        </c:scaling>
        <c:axPos val="b"/>
        <c:tickLblPos val="nextTo"/>
        <c:crossAx val="68935040"/>
        <c:crosses val="autoZero"/>
        <c:auto val="1"/>
        <c:lblAlgn val="ctr"/>
        <c:lblOffset val="100"/>
      </c:catAx>
      <c:valAx>
        <c:axId val="68935040"/>
        <c:scaling>
          <c:orientation val="minMax"/>
        </c:scaling>
        <c:axPos val="l"/>
        <c:majorGridlines/>
        <c:numFmt formatCode="General" sourceLinked="1"/>
        <c:tickLblPos val="nextTo"/>
        <c:crossAx val="68933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otići sam, pa znaš da je ok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11.709999999999999</c:v>
                </c:pt>
                <c:pt idx="1">
                  <c:v>2.2599999999999998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otići na sastanak i povesti prijatelja/prijateljicu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18.920000000000002</c:v>
                </c:pt>
                <c:pt idx="1">
                  <c:v>18.8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reći roditeljima da bi išao na sastanak i dogovoriti se snjima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12.61</c:v>
                </c:pt>
                <c:pt idx="1">
                  <c:v>10.53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nećeš otići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36.04</c:v>
                </c:pt>
                <c:pt idx="1">
                  <c:v>53.379999999999995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nisam siguran što bih napravio/napravila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20.72</c:v>
                </c:pt>
                <c:pt idx="1">
                  <c:v>15.04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</c:numCache>
            </c:numRef>
          </c:val>
        </c:ser>
        <c:axId val="69006464"/>
        <c:axId val="69008000"/>
      </c:barChart>
      <c:catAx>
        <c:axId val="69006464"/>
        <c:scaling>
          <c:orientation val="minMax"/>
        </c:scaling>
        <c:axPos val="b"/>
        <c:tickLblPos val="nextTo"/>
        <c:crossAx val="69008000"/>
        <c:crosses val="autoZero"/>
        <c:auto val="1"/>
        <c:lblAlgn val="ctr"/>
        <c:lblOffset val="100"/>
      </c:catAx>
      <c:valAx>
        <c:axId val="69008000"/>
        <c:scaling>
          <c:orientation val="minMax"/>
        </c:scaling>
        <c:axPos val="l"/>
        <c:majorGridlines/>
        <c:numFmt formatCode="General" sourceLinked="1"/>
        <c:tickLblPos val="nextTo"/>
        <c:crossAx val="690064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43.24</c:v>
                </c:pt>
                <c:pt idx="1">
                  <c:v>43.18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56.760000000000005</c:v>
                </c:pt>
                <c:pt idx="1">
                  <c:v>56.82</c:v>
                </c:pt>
              </c:numCache>
            </c:numRef>
          </c:val>
        </c:ser>
        <c:axId val="59934592"/>
        <c:axId val="59936128"/>
      </c:barChart>
      <c:catAx>
        <c:axId val="59934592"/>
        <c:scaling>
          <c:orientation val="minMax"/>
        </c:scaling>
        <c:axPos val="b"/>
        <c:tickLblPos val="nextTo"/>
        <c:crossAx val="59936128"/>
        <c:crosses val="autoZero"/>
        <c:auto val="1"/>
        <c:lblAlgn val="ctr"/>
        <c:lblOffset val="100"/>
      </c:catAx>
      <c:valAx>
        <c:axId val="59936128"/>
        <c:scaling>
          <c:orientation val="minMax"/>
        </c:scaling>
        <c:axPos val="l"/>
        <c:majorGridlines/>
        <c:numFmt formatCode="General" sourceLinked="1"/>
        <c:tickLblPos val="nextTo"/>
        <c:crossAx val="59934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18.02</c:v>
                </c:pt>
                <c:pt idx="1">
                  <c:v>28.03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71.169999999999987</c:v>
                </c:pt>
                <c:pt idx="1">
                  <c:v>56.82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možda, nisam siguran/sigurna da li se pitanje odnosi na to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10.81</c:v>
                </c:pt>
                <c:pt idx="1">
                  <c:v>2</c:v>
                </c:pt>
              </c:numCache>
            </c:numRef>
          </c:val>
        </c:ser>
        <c:axId val="60064512"/>
        <c:axId val="60066048"/>
      </c:barChart>
      <c:catAx>
        <c:axId val="60064512"/>
        <c:scaling>
          <c:orientation val="minMax"/>
        </c:scaling>
        <c:axPos val="b"/>
        <c:tickLblPos val="nextTo"/>
        <c:crossAx val="60066048"/>
        <c:crosses val="autoZero"/>
        <c:auto val="1"/>
        <c:lblAlgn val="ctr"/>
        <c:lblOffset val="100"/>
      </c:catAx>
      <c:valAx>
        <c:axId val="60066048"/>
        <c:scaling>
          <c:orientation val="minMax"/>
        </c:scaling>
        <c:axPos val="l"/>
        <c:majorGridlines/>
        <c:numFmt formatCode="General" sourceLinked="1"/>
        <c:tickLblPos val="nextTo"/>
        <c:crossAx val="600645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prijatelji pišu uvredljivo, zlobno na face-u, msn-u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14.78</c:v>
                </c:pt>
                <c:pt idx="1">
                  <c:v>15.709999999999999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nepoznati ljudi su mi pokušali pristupiti na neprimjereni način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2.9099999999999997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otvarale su mi se neke neželjene stranice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5.22</c:v>
                </c:pt>
                <c:pt idx="1">
                  <c:v>7.14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zarazilo mi se računalo virusima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9.57</c:v>
                </c:pt>
                <c:pt idx="1">
                  <c:v>10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nešto drugo - ništa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67.83</c:v>
                </c:pt>
                <c:pt idx="1">
                  <c:v>57.14</c:v>
                </c:pt>
              </c:numCache>
            </c:numRef>
          </c:val>
        </c:ser>
        <c:axId val="68723840"/>
        <c:axId val="68725376"/>
      </c:barChart>
      <c:catAx>
        <c:axId val="68723840"/>
        <c:scaling>
          <c:orientation val="minMax"/>
        </c:scaling>
        <c:axPos val="b"/>
        <c:tickLblPos val="nextTo"/>
        <c:crossAx val="68725376"/>
        <c:crosses val="autoZero"/>
        <c:auto val="1"/>
        <c:lblAlgn val="ctr"/>
        <c:lblOffset val="100"/>
      </c:catAx>
      <c:valAx>
        <c:axId val="68725376"/>
        <c:scaling>
          <c:orientation val="minMax"/>
        </c:scaling>
        <c:axPos val="l"/>
        <c:majorGridlines/>
        <c:numFmt formatCode="General" sourceLinked="1"/>
        <c:tickLblPos val="nextTo"/>
        <c:crossAx val="68723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manje od 2 sata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54.55</c:v>
                </c:pt>
                <c:pt idx="1">
                  <c:v>66.169999999999987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2-4 sata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33.64</c:v>
                </c:pt>
                <c:pt idx="1">
                  <c:v>23.310000000000002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više od 4 sata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11.82</c:v>
                </c:pt>
                <c:pt idx="1">
                  <c:v>10.52</c:v>
                </c:pt>
              </c:numCache>
            </c:numRef>
          </c:val>
        </c:ser>
        <c:axId val="60227584"/>
        <c:axId val="60229120"/>
      </c:barChart>
      <c:catAx>
        <c:axId val="60227584"/>
        <c:scaling>
          <c:orientation val="minMax"/>
        </c:scaling>
        <c:axPos val="b"/>
        <c:tickLblPos val="nextTo"/>
        <c:crossAx val="60229120"/>
        <c:crosses val="autoZero"/>
        <c:auto val="1"/>
        <c:lblAlgn val="ctr"/>
        <c:lblOffset val="100"/>
      </c:catAx>
      <c:valAx>
        <c:axId val="60229120"/>
        <c:scaling>
          <c:orientation val="minMax"/>
        </c:scaling>
        <c:axPos val="l"/>
        <c:majorGridlines/>
        <c:numFmt formatCode="General" sourceLinked="1"/>
        <c:tickLblPos val="nextTo"/>
        <c:crossAx val="602275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2585-469E-4F5B-BFAF-834BEC0E6E8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B9BB0-91B9-43EB-8F07-9B51DB56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Elektroničko nasilje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- istraživanje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Kakvih?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78687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Koliko si dugo na računalu dnevno?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71543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od toga na Internetu?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Ograničavaju li roditelji tvoj boravak na računalu?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1357298"/>
          <a:ext cx="878687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Kome bi se obratio/obratila u slučaju problema?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hr-HR" sz="3400" dirty="0" smtClean="0"/>
              <a:t>Jesi li ti ikad o nekome loše napisao/napisala ili objavio/objavila na Internetu?</a:t>
            </a:r>
            <a:endParaRPr lang="hr-HR" sz="3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Jesi li bio/bila kažnjen/kažnjena zbog toga ili imao/imala kakve posljedice?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15436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Učenici puno vremena provode na Internetu (djevojčice 35%, dječaci 45% - uglavnom radi zabave)</a:t>
            </a:r>
          </a:p>
          <a:p>
            <a:r>
              <a:rPr lang="hr-HR" dirty="0" smtClean="0"/>
              <a:t>Gotovo 50% učenika i učenica dopisuje se s nepoznatim osobama</a:t>
            </a:r>
          </a:p>
          <a:p>
            <a:r>
              <a:rPr lang="hr-HR" dirty="0" smtClean="0"/>
              <a:t>Na “sastanak na slijepo” otišlo bi 45% djevojčica i 65% </a:t>
            </a:r>
            <a:r>
              <a:rPr lang="hr-HR" dirty="0" smtClean="0"/>
              <a:t>dječaka</a:t>
            </a:r>
          </a:p>
          <a:p>
            <a:r>
              <a:rPr lang="hr-HR" dirty="0" smtClean="0"/>
              <a:t>Od 10 djevojčica, 3 su imale ružna iskustva na Internetu; isto tako i 2 od 10 dječaka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Nepoznati ljudi su na neprimjereni način pokušali stupiti u kontakt s 10% djevojčica</a:t>
            </a:r>
          </a:p>
          <a:p>
            <a:r>
              <a:rPr lang="hr-HR" dirty="0" smtClean="0"/>
              <a:t>Gotovo 80% roditelja rijetko ili nikad ne ograničavaju boravak djeteta na računalu</a:t>
            </a:r>
          </a:p>
          <a:p>
            <a:r>
              <a:rPr lang="hr-HR" dirty="0" smtClean="0"/>
              <a:t>Gotovo polovica učenika (djevojčice 40%, dječaci 50%) je barem jednom ili više puta napisala nešto loše o nekome i to objavila na Internetu</a:t>
            </a:r>
          </a:p>
          <a:p>
            <a:r>
              <a:rPr lang="hr-HR" dirty="0" smtClean="0"/>
              <a:t>Kažnjeno je svega 8% učenika (roditeljska kontrola?)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2012./2013. </a:t>
            </a:r>
            <a:r>
              <a:rPr lang="hr-HR" dirty="0" err="1" smtClean="0"/>
              <a:t>šk</a:t>
            </a:r>
            <a:r>
              <a:rPr lang="hr-HR" dirty="0" smtClean="0"/>
              <a:t>. god.</a:t>
            </a:r>
          </a:p>
          <a:p>
            <a:r>
              <a:rPr lang="hr-HR" dirty="0"/>
              <a:t>u</a:t>
            </a:r>
            <a:r>
              <a:rPr lang="hr-HR" dirty="0" smtClean="0"/>
              <a:t>čenici 5. – 8. razreda </a:t>
            </a:r>
          </a:p>
          <a:p>
            <a:r>
              <a:rPr lang="hr-HR" dirty="0"/>
              <a:t>m</a:t>
            </a:r>
            <a:r>
              <a:rPr lang="hr-HR" dirty="0" smtClean="0"/>
              <a:t>atična škola</a:t>
            </a:r>
          </a:p>
          <a:p>
            <a:r>
              <a:rPr lang="hr-HR" dirty="0" smtClean="0"/>
              <a:t>N=245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Uzorak</a:t>
            </a:r>
            <a:endParaRPr lang="en-US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43998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Koristiš li Internet?</a:t>
            </a:r>
            <a:endParaRPr lang="en-US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483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najviše koristiš na Internetu?</a:t>
            </a:r>
            <a:endParaRPr lang="en-US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786874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Tko može pročitati i pogledati slike što si stavio/stavila na Facebook?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64399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Upoznao/upoznala si nekog svojih godina na Facebooku. Na slici je vrlo zgodan/zgodna. Dopisujete se i komentirate već tjednima. Predlaže da se nađete i upoznate uživo. Ti ćeš:</a:t>
            </a:r>
            <a:endParaRPr lang="hr-HR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00115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Jesi li se dopisivao/dopisivala s nepoznatim osobama preko Interneta?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86874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Jesi li imao/imala nekih ružnih iskustava na Internetu?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9001156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279</Words>
  <Application>Microsoft Office PowerPoint</Application>
  <PresentationFormat>On-screen Show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Elektroničko nasilje</vt:lpstr>
      <vt:lpstr>Slide 2</vt:lpstr>
      <vt:lpstr>Uzorak</vt:lpstr>
      <vt:lpstr>Koristiš li Internet?</vt:lpstr>
      <vt:lpstr>Što najviše koristiš na Internetu?</vt:lpstr>
      <vt:lpstr>Tko može pročitati i pogledati slike što si stavio/stavila na Facebook?</vt:lpstr>
      <vt:lpstr>Upoznao/upoznala si nekog svojih godina na Facebooku. Na slici je vrlo zgodan/zgodna. Dopisujete se i komentirate već tjednima. Predlaže da se nađete i upoznate uživo. Ti ćeš:</vt:lpstr>
      <vt:lpstr>Jesi li se dopisivao/dopisivala s nepoznatim osobama preko Interneta?</vt:lpstr>
      <vt:lpstr>Jesi li imao/imala nekih ružnih iskustava na Internetu?</vt:lpstr>
      <vt:lpstr>Kakvih?</vt:lpstr>
      <vt:lpstr>Koliko si dugo na računalu dnevno?</vt:lpstr>
      <vt:lpstr>Koliko od toga na Internetu?</vt:lpstr>
      <vt:lpstr>Ograničavaju li roditelji tvoj boravak na računalu?</vt:lpstr>
      <vt:lpstr>Kome bi se obratio/obratila u slučaju problema?</vt:lpstr>
      <vt:lpstr>Jesi li ti ikad o nekome loše napisao/napisala ili objavio/objavila na Internetu?</vt:lpstr>
      <vt:lpstr>Jesi li bio/bila kažnjen/kažnjena zbog toga ili imao/imala kakve posljedice?</vt:lpstr>
      <vt:lpstr>Rasprava</vt:lpstr>
      <vt:lpstr>Slide 18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Elektroničko nasilje</dc:title>
  <dc:creator>Test</dc:creator>
  <cp:lastModifiedBy>HP</cp:lastModifiedBy>
  <cp:revision>21</cp:revision>
  <dcterms:created xsi:type="dcterms:W3CDTF">2013-11-11T07:20:34Z</dcterms:created>
  <dcterms:modified xsi:type="dcterms:W3CDTF">2013-11-11T15:42:16Z</dcterms:modified>
</cp:coreProperties>
</file>